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74752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310639" y="3023616"/>
            <a:ext cx="14853921" cy="204825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621279" y="5462015"/>
            <a:ext cx="12232642" cy="2438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half" idx="1"/>
          </p:nvPr>
        </p:nvSpPr>
        <p:spPr>
          <a:xfrm>
            <a:off x="1679140" y="2848467"/>
            <a:ext cx="10606407" cy="414083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half" idx="1"/>
          </p:nvPr>
        </p:nvSpPr>
        <p:spPr>
          <a:xfrm>
            <a:off x="1679140" y="2848467"/>
            <a:ext cx="10606407" cy="414083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73760" y="2243327"/>
            <a:ext cx="7601713" cy="64373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873760" y="2243327"/>
            <a:ext cx="7601713" cy="643737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60437" y="478013"/>
            <a:ext cx="15772765" cy="1423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73760" y="2275839"/>
            <a:ext cx="15727681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6334466" y="9070847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700" u="none">
          <a:solidFill>
            <a:srgbClr val="2F2F2F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9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5.png"/><Relationship Id="rId1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54200" y="520700"/>
            <a:ext cx="558800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object 3"/>
          <p:cNvSpPr txBox="1"/>
          <p:nvPr/>
        </p:nvSpPr>
        <p:spPr>
          <a:xfrm>
            <a:off x="2633806" y="2809447"/>
            <a:ext cx="12207588" cy="3533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10400"/>
              </a:lnSpc>
              <a:defRPr spc="-475" sz="9400">
                <a:latin typeface="Arial"/>
                <a:ea typeface="Arial"/>
                <a:cs typeface="Arial"/>
                <a:sym typeface="Arial"/>
              </a:defRPr>
            </a:pPr>
            <a:r>
              <a:t>Training</a:t>
            </a:r>
            <a:r>
              <a:rPr spc="-240"/>
              <a:t> </a:t>
            </a:r>
            <a:r>
              <a:rPr spc="-370"/>
              <a:t>a</a:t>
            </a:r>
            <a:r>
              <a:rPr spc="-650"/>
              <a:t> </a:t>
            </a:r>
            <a:r>
              <a:rPr spc="-469"/>
              <a:t>2B Parameter </a:t>
            </a:r>
            <a:r>
              <a:t>Model</a:t>
            </a:r>
            <a:r>
              <a:rPr spc="-190"/>
              <a:t> </a:t>
            </a:r>
            <a:r>
              <a:rPr spc="-93"/>
              <a:t>to Reason</a:t>
            </a:r>
            <a:endParaRPr spc="-485" sz="9600"/>
          </a:p>
          <a:p>
            <a:pPr indent="100964" algn="ctr">
              <a:spcBef>
                <a:spcPts val="1000"/>
              </a:spcBef>
              <a:defRPr sz="5400">
                <a:latin typeface="Arial"/>
                <a:ea typeface="Arial"/>
                <a:cs typeface="Arial"/>
                <a:sym typeface="Arial"/>
              </a:defRPr>
            </a:pPr>
            <a:r>
              <a:t>Achieving</a:t>
            </a:r>
            <a:r>
              <a:rPr spc="120"/>
              <a:t> </a:t>
            </a:r>
            <a:r>
              <a:rPr spc="114">
                <a:solidFill>
                  <a:srgbClr val="387EEF"/>
                </a:solidFill>
              </a:rPr>
              <a:t>71.3%</a:t>
            </a:r>
            <a:r>
              <a:rPr spc="-15">
                <a:solidFill>
                  <a:srgbClr val="387EEF"/>
                </a:solidFill>
              </a:rPr>
              <a:t> </a:t>
            </a:r>
            <a:r>
              <a:rPr spc="55"/>
              <a:t>Accuracy</a:t>
            </a:r>
            <a:r>
              <a:rPr spc="125"/>
              <a:t> </a:t>
            </a:r>
            <a:r>
              <a:t>on</a:t>
            </a:r>
            <a:r>
              <a:rPr spc="-90"/>
              <a:t> </a:t>
            </a:r>
            <a:r>
              <a:rPr spc="-10"/>
              <a:t>GSM8K</a:t>
            </a:r>
          </a:p>
        </p:txBody>
      </p:sp>
      <p:sp>
        <p:nvSpPr>
          <p:cNvPr id="82" name="object 4"/>
          <p:cNvSpPr txBox="1"/>
          <p:nvPr/>
        </p:nvSpPr>
        <p:spPr>
          <a:xfrm>
            <a:off x="738427" y="8788258"/>
            <a:ext cx="9490760" cy="33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100" sz="2300">
                <a:latin typeface="Arial"/>
                <a:ea typeface="Arial"/>
                <a:cs typeface="Arial"/>
                <a:sym typeface="Arial"/>
              </a:defRPr>
            </a:pPr>
            <a:r>
              <a:t>Rohan</a:t>
            </a:r>
            <a:r>
              <a:rPr spc="-60"/>
              <a:t> </a:t>
            </a:r>
            <a:r>
              <a:rPr spc="-65"/>
              <a:t>Sanjay</a:t>
            </a:r>
            <a:r>
              <a:t> </a:t>
            </a:r>
            <a:r>
              <a:rPr spc="-40"/>
              <a:t>Patil,</a:t>
            </a:r>
            <a:r>
              <a:rPr spc="-125"/>
              <a:t> </a:t>
            </a:r>
            <a:r>
              <a:rPr spc="-75"/>
              <a:t>Vidya</a:t>
            </a:r>
            <a:r>
              <a:rPr spc="-85"/>
              <a:t> </a:t>
            </a:r>
            <a:r>
              <a:rPr spc="-65"/>
              <a:t>Padmanabha,</a:t>
            </a:r>
            <a:r>
              <a:rPr spc="-40"/>
              <a:t> </a:t>
            </a:r>
            <a:r>
              <a:rPr spc="-50"/>
              <a:t>Harsha</a:t>
            </a:r>
            <a:r>
              <a:rPr spc="-30"/>
              <a:t> </a:t>
            </a:r>
            <a:r>
              <a:rPr spc="-60"/>
              <a:t>Satish,</a:t>
            </a:r>
            <a:r>
              <a:rPr spc="-104"/>
              <a:t> </a:t>
            </a:r>
            <a:r>
              <a:rPr spc="-114"/>
              <a:t>Riya</a:t>
            </a:r>
            <a:r>
              <a:rPr spc="-5"/>
              <a:t> </a:t>
            </a:r>
            <a:r>
              <a:rPr spc="-20"/>
              <a:t>Biju</a:t>
            </a:r>
          </a:p>
        </p:txBody>
      </p:sp>
      <p:sp>
        <p:nvSpPr>
          <p:cNvPr id="83" name="object 5"/>
          <p:cNvSpPr txBox="1"/>
          <p:nvPr/>
        </p:nvSpPr>
        <p:spPr>
          <a:xfrm>
            <a:off x="15262606" y="476037"/>
            <a:ext cx="1715771" cy="679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600"/>
              </a:lnSpc>
              <a:defRPr sz="230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Google</a:t>
            </a:r>
            <a:r>
              <a:rPr spc="40"/>
              <a:t> </a:t>
            </a:r>
            <a:r>
              <a:rPr spc="-150">
                <a:solidFill>
                  <a:srgbClr val="545454"/>
                </a:solidFill>
              </a:rPr>
              <a:t>TuniX</a:t>
            </a:r>
          </a:p>
          <a:p>
            <a:pPr indent="15875">
              <a:lnSpc>
                <a:spcPts val="2800"/>
              </a:lnSpc>
              <a:defRPr spc="-10" sz="24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Hackathon</a:t>
            </a:r>
          </a:p>
        </p:txBody>
      </p:sp>
      <p:sp>
        <p:nvSpPr>
          <p:cNvPr id="84" name="object 6"/>
          <p:cNvSpPr txBox="1"/>
          <p:nvPr/>
        </p:nvSpPr>
        <p:spPr>
          <a:xfrm>
            <a:off x="16107384" y="9455220"/>
            <a:ext cx="1232536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300">
                <a:latin typeface="Arial"/>
                <a:ea typeface="Arial"/>
                <a:cs typeface="Arial"/>
                <a:sym typeface="Arial"/>
              </a:defRPr>
            </a:pPr>
            <a:r>
              <a:t>G</a:t>
            </a:r>
            <a:r>
              <a:rPr spc="490"/>
              <a:t> </a:t>
            </a:r>
            <a:r>
              <a:rPr spc="-10"/>
              <a:t>NotebookLM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5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bject 17"/>
          <p:cNvSpPr txBox="1"/>
          <p:nvPr>
            <p:ph type="title"/>
          </p:nvPr>
        </p:nvSpPr>
        <p:spPr>
          <a:xfrm>
            <a:off x="760436" y="478013"/>
            <a:ext cx="15772766" cy="1423671"/>
          </a:xfrm>
          <a:prstGeom prst="rect">
            <a:avLst/>
          </a:prstGeom>
        </p:spPr>
        <p:txBody>
          <a:bodyPr/>
          <a:lstStyle/>
          <a:p>
            <a:pPr indent="12700">
              <a:defRPr spc="-400" sz="480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spc="-200">
                <a:solidFill>
                  <a:srgbClr val="2F2F2F"/>
                </a:solidFill>
              </a:rPr>
              <a:t>Breakthrough: </a:t>
            </a:r>
            <a:r>
              <a:rPr spc="-200">
                <a:solidFill>
                  <a:srgbClr val="333333"/>
                </a:solidFill>
              </a:rPr>
              <a:t>Boosting </a:t>
            </a:r>
            <a:r>
              <a:rPr spc="-100">
                <a:solidFill>
                  <a:srgbClr val="313131"/>
                </a:solidFill>
              </a:rPr>
              <a:t>Reliability</a:t>
            </a:r>
            <a:r>
              <a:rPr spc="-200">
                <a:solidFill>
                  <a:srgbClr val="313131"/>
                </a:solidFill>
              </a:rPr>
              <a:t> </a:t>
            </a:r>
            <a:r>
              <a:rPr spc="0">
                <a:solidFill>
                  <a:srgbClr val="363636"/>
                </a:solidFill>
              </a:rPr>
              <a:t>with</a:t>
            </a:r>
            <a:r>
              <a:rPr spc="-500">
                <a:solidFill>
                  <a:srgbClr val="363636"/>
                </a:solidFill>
              </a:rPr>
              <a:t> </a:t>
            </a:r>
            <a:r>
              <a:rPr spc="-300">
                <a:solidFill>
                  <a:srgbClr val="333333"/>
                </a:solidFill>
              </a:rPr>
              <a:t>Consensus </a:t>
            </a:r>
            <a:r>
              <a:rPr spc="-100">
                <a:solidFill>
                  <a:srgbClr val="2F2F2F"/>
                </a:solidFill>
              </a:rPr>
              <a:t>Voting</a:t>
            </a:r>
          </a:p>
        </p:txBody>
      </p:sp>
      <p:pic>
        <p:nvPicPr>
          <p:cNvPr id="145" name="Screenshot 2026-01-10 at 01.51.24.png" descr="Screenshot 2026-01-10 at 01.51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994" y="1640460"/>
            <a:ext cx="17633188" cy="7133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4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object 12"/>
          <p:cNvSpPr/>
          <p:nvPr/>
        </p:nvSpPr>
        <p:spPr>
          <a:xfrm>
            <a:off x="2425700" y="1123950"/>
            <a:ext cx="368300" cy="0"/>
          </a:xfrm>
          <a:prstGeom prst="line">
            <a:avLst/>
          </a:prstGeom>
          <a:ln w="12700">
            <a:solidFill>
              <a:srgbClr val="8E8E8E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object 14"/>
          <p:cNvSpPr txBox="1"/>
          <p:nvPr>
            <p:ph type="title"/>
          </p:nvPr>
        </p:nvSpPr>
        <p:spPr>
          <a:xfrm>
            <a:off x="760436" y="478013"/>
            <a:ext cx="15772766" cy="1423671"/>
          </a:xfrm>
          <a:prstGeom prst="rect">
            <a:avLst/>
          </a:prstGeom>
        </p:spPr>
        <p:txBody>
          <a:bodyPr/>
          <a:lstStyle/>
          <a:p>
            <a:pPr indent="1596389">
              <a:spcBef>
                <a:spcPts val="100"/>
              </a:spcBef>
              <a:defRPr spc="-500" sz="7300">
                <a:solidFill>
                  <a:srgbClr val="383838"/>
                </a:solidFill>
              </a:defRPr>
            </a:pPr>
            <a:r>
              <a:t>From</a:t>
            </a:r>
            <a:r>
              <a:rPr spc="-700"/>
              <a:t> </a:t>
            </a:r>
            <a:r>
              <a:rPr spc="-600"/>
              <a:t>Plateau</a:t>
            </a:r>
            <a:r>
              <a:rPr spc="-400"/>
              <a:t> to</a:t>
            </a:r>
            <a:r>
              <a:rPr spc="-900"/>
              <a:t> </a:t>
            </a:r>
            <a:r>
              <a:rPr spc="-600">
                <a:solidFill>
                  <a:srgbClr val="363636"/>
                </a:solidFill>
              </a:rPr>
              <a:t>Peak </a:t>
            </a:r>
            <a:r>
              <a:rPr spc="-600"/>
              <a:t>Performance</a:t>
            </a:r>
          </a:p>
        </p:txBody>
      </p:sp>
      <p:pic>
        <p:nvPicPr>
          <p:cNvPr id="149" name="Screenshot 2026-01-10 at 01.54.05.png" descr="Screenshot 2026-01-10 at 01.54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674" y="2031359"/>
            <a:ext cx="17644548" cy="6976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bject 7"/>
          <p:cNvSpPr txBox="1"/>
          <p:nvPr>
            <p:ph type="title"/>
          </p:nvPr>
        </p:nvSpPr>
        <p:spPr>
          <a:xfrm>
            <a:off x="2418696" y="594982"/>
            <a:ext cx="12637808" cy="1241592"/>
          </a:xfrm>
          <a:prstGeom prst="rect">
            <a:avLst/>
          </a:prstGeom>
        </p:spPr>
        <p:txBody>
          <a:bodyPr/>
          <a:lstStyle/>
          <a:p>
            <a:pPr lvl="1" defTabSz="877823">
              <a:defRPr spc="288" sz="6528">
                <a:solidFill>
                  <a:srgbClr val="3B3B3B"/>
                </a:solidFill>
              </a:defRPr>
            </a:pPr>
            <a:r>
              <a:t>What did the</a:t>
            </a:r>
            <a:r>
              <a:rPr spc="-576">
                <a:solidFill>
                  <a:srgbClr val="383838"/>
                </a:solidFill>
              </a:rPr>
              <a:t> </a:t>
            </a:r>
            <a:r>
              <a:rPr spc="-288">
                <a:solidFill>
                  <a:srgbClr val="343434"/>
                </a:solidFill>
              </a:rPr>
              <a:t>Three </a:t>
            </a:r>
            <a:r>
              <a:rPr spc="-96">
                <a:solidFill>
                  <a:srgbClr val="383838"/>
                </a:solidFill>
              </a:rPr>
              <a:t>Runs show us?</a:t>
            </a:r>
          </a:p>
        </p:txBody>
      </p:sp>
      <p:pic>
        <p:nvPicPr>
          <p:cNvPr id="152" name="Screenshot 2026-01-10 at 01.56.04.png" descr="Screenshot 2026-01-10 at 01.56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281388"/>
            <a:ext cx="17475201" cy="6299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0F3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0691" y="7327254"/>
            <a:ext cx="850901" cy="85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0691" y="5693629"/>
            <a:ext cx="850901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5" descr="object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23391" y="4047304"/>
            <a:ext cx="825501" cy="83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object 6" descr="object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55141" y="2451779"/>
            <a:ext cx="762001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ject 9" descr="object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129000" y="9499600"/>
            <a:ext cx="1206500" cy="12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object 10"/>
          <p:cNvSpPr txBox="1"/>
          <p:nvPr>
            <p:ph type="title"/>
          </p:nvPr>
        </p:nvSpPr>
        <p:spPr>
          <a:xfrm>
            <a:off x="787521" y="677121"/>
            <a:ext cx="11331576" cy="872490"/>
          </a:xfrm>
          <a:prstGeom prst="rect">
            <a:avLst/>
          </a:prstGeom>
        </p:spPr>
        <p:txBody>
          <a:bodyPr/>
          <a:lstStyle/>
          <a:p>
            <a:pPr indent="12064" defTabSz="868680">
              <a:tabLst>
                <a:tab pos="4660900" algn="l"/>
              </a:tabLst>
              <a:defRPr sz="5225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Key</a:t>
            </a:r>
            <a:r>
              <a:rPr spc="-190"/>
              <a:t> </a:t>
            </a:r>
            <a:r>
              <a:rPr spc="190">
                <a:solidFill>
                  <a:srgbClr val="3D3D3D"/>
                </a:solidFill>
              </a:rPr>
              <a:t>Insights and </a:t>
            </a:r>
            <a:r>
              <a:rPr spc="95">
                <a:solidFill>
                  <a:srgbClr val="3F3F3F"/>
                </a:solidFill>
              </a:rPr>
              <a:t>Emergent</a:t>
            </a:r>
            <a:r>
              <a:rPr spc="190">
                <a:solidFill>
                  <a:srgbClr val="3F3F3F"/>
                </a:solidFill>
              </a:rPr>
              <a:t> </a:t>
            </a:r>
            <a:r>
              <a:rPr spc="95">
                <a:solidFill>
                  <a:srgbClr val="3F3F3F"/>
                </a:solidFill>
              </a:rPr>
              <a:t>Behavior</a:t>
            </a:r>
          </a:p>
        </p:txBody>
      </p:sp>
      <p:sp>
        <p:nvSpPr>
          <p:cNvPr id="160" name="object 20"/>
          <p:cNvSpPr txBox="1"/>
          <p:nvPr>
            <p:ph type="body" sz="half" idx="1"/>
          </p:nvPr>
        </p:nvSpPr>
        <p:spPr>
          <a:xfrm>
            <a:off x="11385186" y="2354446"/>
            <a:ext cx="5742306" cy="6246496"/>
          </a:xfrm>
          <a:prstGeom prst="rect">
            <a:avLst/>
          </a:prstGeom>
        </p:spPr>
        <p:txBody>
          <a:bodyPr/>
          <a:lstStyle/>
          <a:p>
            <a:pPr marL="6984" marR="1415414" indent="-6984" algn="just">
              <a:spcBef>
                <a:spcPts val="400"/>
              </a:spcBef>
              <a:defRPr spc="0" sz="3400">
                <a:latin typeface="Arial"/>
                <a:ea typeface="Arial"/>
                <a:cs typeface="Arial"/>
                <a:sym typeface="Arial"/>
              </a:defRPr>
            </a:pPr>
            <a:r>
              <a:t>GRPO enables RL on constrained hardware.</a:t>
            </a:r>
          </a:p>
          <a:p>
            <a:pPr algn="just">
              <a:spcBef>
                <a:spcPts val="1200"/>
              </a:spcBef>
              <a:defRPr spc="0" sz="3400">
                <a:latin typeface="Arial"/>
                <a:ea typeface="Arial"/>
                <a:cs typeface="Arial"/>
                <a:sym typeface="Arial"/>
              </a:defRPr>
            </a:pPr>
          </a:p>
          <a:p>
            <a:pPr marL="17779" marR="636905" indent="-17779" algn="just">
              <a:defRPr spc="0" sz="3400">
                <a:latin typeface="Arial"/>
                <a:ea typeface="Arial"/>
                <a:cs typeface="Arial"/>
                <a:sym typeface="Arial"/>
              </a:defRPr>
            </a:pPr>
            <a:r>
              <a:t>Process-based rewards improve reasoning quality.</a:t>
            </a:r>
          </a:p>
          <a:p>
            <a:pPr algn="just">
              <a:spcBef>
                <a:spcPts val="600"/>
              </a:spcBef>
              <a:defRPr spc="0" sz="3400">
                <a:latin typeface="Arial"/>
                <a:ea typeface="Arial"/>
                <a:cs typeface="Arial"/>
                <a:sym typeface="Arial"/>
              </a:defRPr>
            </a:pPr>
          </a:p>
          <a:p>
            <a:pPr marR="5080" indent="5079" algn="just">
              <a:defRPr spc="0" sz="3400">
                <a:latin typeface="Arial"/>
                <a:ea typeface="Arial"/>
                <a:cs typeface="Arial"/>
                <a:sym typeface="Arial"/>
              </a:defRPr>
            </a:pPr>
            <a:r>
              <a:t>Active Review is essential for multi-session stability.</a:t>
            </a:r>
          </a:p>
          <a:p>
            <a:pPr algn="just">
              <a:spcBef>
                <a:spcPts val="1000"/>
              </a:spcBef>
              <a:defRPr spc="0" sz="3400">
                <a:latin typeface="Arial"/>
                <a:ea typeface="Arial"/>
                <a:cs typeface="Arial"/>
                <a:sym typeface="Arial"/>
              </a:defRPr>
            </a:pPr>
          </a:p>
          <a:p>
            <a:pPr marL="16509" marR="97155" indent="-16509" algn="just">
              <a:defRPr spc="0" sz="3400">
                <a:latin typeface="Arial"/>
                <a:ea typeface="Arial"/>
                <a:cs typeface="Arial"/>
                <a:sym typeface="Arial"/>
              </a:defRPr>
            </a:pPr>
            <a:r>
              <a:t>Inference-time compute can significantly boost reliability.</a:t>
            </a:r>
          </a:p>
        </p:txBody>
      </p:sp>
      <p:pic>
        <p:nvPicPr>
          <p:cNvPr id="161" name="Screenshot 2026-01-10 at 02.02.46.png" descr="Screenshot 2026-01-10 at 02.02.4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0706" y="1740096"/>
            <a:ext cx="8735906" cy="7004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bject 12"/>
          <p:cNvSpPr txBox="1"/>
          <p:nvPr/>
        </p:nvSpPr>
        <p:spPr>
          <a:xfrm>
            <a:off x="6877719" y="5212925"/>
            <a:ext cx="371976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125" sz="5800">
                <a:solidFill>
                  <a:srgbClr val="23232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Questions ?</a:t>
            </a:r>
          </a:p>
        </p:txBody>
      </p:sp>
      <p:sp>
        <p:nvSpPr>
          <p:cNvPr id="164" name="object 12"/>
          <p:cNvSpPr txBox="1"/>
          <p:nvPr/>
        </p:nvSpPr>
        <p:spPr>
          <a:xfrm>
            <a:off x="5670852" y="3082420"/>
            <a:ext cx="6133495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228" sz="10600">
                <a:solidFill>
                  <a:srgbClr val="232323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5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7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indent="12700">
              <a:defRPr spc="-100" sz="5700">
                <a:solidFill>
                  <a:srgbClr val="424242"/>
                </a:solidFill>
              </a:defRPr>
            </a:pPr>
            <a:r>
              <a:t>The</a:t>
            </a:r>
            <a:r>
              <a:rPr spc="-300"/>
              <a:t> </a:t>
            </a:r>
            <a:r>
              <a:rPr spc="0"/>
              <a:t>Constraint:</a:t>
            </a:r>
            <a:r>
              <a:rPr spc="-500"/>
              <a:t> </a:t>
            </a:r>
            <a:r>
              <a:rPr spc="100"/>
              <a:t>Why</a:t>
            </a:r>
            <a:r>
              <a:rPr spc="-300"/>
              <a:t> </a:t>
            </a:r>
            <a:r>
              <a:rPr spc="300"/>
              <a:t>GRPO?</a:t>
            </a:r>
          </a:p>
        </p:txBody>
      </p:sp>
      <p:sp>
        <p:nvSpPr>
          <p:cNvPr id="87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88" name="Screenshot 2026-01-10 at 01.19.50.png" descr="Screenshot 2026-01-10 at 01.19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31946"/>
            <a:ext cx="17475201" cy="6808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Screenshot 2026-01-10 at 01.20.20.png" descr="Screenshot 2026-01-10 at 01.20.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8727" y="8581528"/>
            <a:ext cx="10037746" cy="100377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object 9"/>
          <p:cNvSpPr txBox="1"/>
          <p:nvPr/>
        </p:nvSpPr>
        <p:spPr>
          <a:xfrm>
            <a:off x="760436" y="478013"/>
            <a:ext cx="15772766" cy="1423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2">
              <a:spcBef>
                <a:spcPts val="100"/>
              </a:spcBef>
              <a:defRPr spc="-100" sz="5400">
                <a:solidFill>
                  <a:srgbClr val="414141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                 The</a:t>
            </a:r>
            <a:r>
              <a:rPr spc="-400"/>
              <a:t> Constraint: Why </a:t>
            </a:r>
            <a:r>
              <a:rPr spc="200">
                <a:solidFill>
                  <a:srgbClr val="3F3F3F"/>
                </a:solidFill>
              </a:rPr>
              <a:t>GRPO?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5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0" y="2413000"/>
            <a:ext cx="1498600" cy="113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6200" y="2616200"/>
            <a:ext cx="1016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000" y="2209800"/>
            <a:ext cx="1587500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02600" y="2616200"/>
            <a:ext cx="1003300" cy="74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56800" y="2209800"/>
            <a:ext cx="1549400" cy="153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06300" y="2616200"/>
            <a:ext cx="1016000" cy="76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122400" y="2222500"/>
            <a:ext cx="1536700" cy="15113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object 9"/>
          <p:cNvSpPr txBox="1"/>
          <p:nvPr>
            <p:ph type="title"/>
          </p:nvPr>
        </p:nvSpPr>
        <p:spPr>
          <a:xfrm>
            <a:off x="851217" y="465243"/>
            <a:ext cx="15772766" cy="1423671"/>
          </a:xfrm>
          <a:prstGeom prst="rect">
            <a:avLst/>
          </a:prstGeom>
        </p:spPr>
        <p:txBody>
          <a:bodyPr/>
          <a:lstStyle/>
          <a:p>
            <a:pPr indent="1277619">
              <a:spcBef>
                <a:spcPts val="100"/>
              </a:spcBef>
              <a:defRPr spc="-100" sz="5400">
                <a:solidFill>
                  <a:srgbClr val="414141"/>
                </a:solidFill>
              </a:defRPr>
            </a:pPr>
            <a:r>
              <a:t>The</a:t>
            </a:r>
            <a:r>
              <a:rPr spc="-400"/>
              <a:t> </a:t>
            </a:r>
            <a:r>
              <a:rPr spc="200">
                <a:solidFill>
                  <a:srgbClr val="3F3F3F"/>
                </a:solidFill>
              </a:rPr>
              <a:t>GRPO</a:t>
            </a:r>
            <a:r>
              <a:rPr spc="-300">
                <a:solidFill>
                  <a:srgbClr val="3F3F3F"/>
                </a:solidFill>
              </a:rPr>
              <a:t> </a:t>
            </a:r>
            <a:r>
              <a:rPr spc="100">
                <a:solidFill>
                  <a:srgbClr val="3B3B3B"/>
                </a:solidFill>
              </a:rPr>
              <a:t>Process:</a:t>
            </a:r>
            <a:r>
              <a:rPr spc="-600">
                <a:solidFill>
                  <a:srgbClr val="3B3B3B"/>
                </a:solidFill>
              </a:rPr>
              <a:t> </a:t>
            </a:r>
            <a:r>
              <a:rPr spc="100">
                <a:solidFill>
                  <a:srgbClr val="3D3D3D"/>
                </a:solidFill>
              </a:rPr>
              <a:t>A</a:t>
            </a:r>
            <a:r>
              <a:rPr spc="-400">
                <a:solidFill>
                  <a:srgbClr val="3D3D3D"/>
                </a:solidFill>
              </a:rPr>
              <a:t> </a:t>
            </a:r>
            <a:r>
              <a:rPr spc="100">
                <a:solidFill>
                  <a:srgbClr val="3F3F3F"/>
                </a:solidFill>
              </a:rPr>
              <a:t>Self-Correcting</a:t>
            </a:r>
            <a:r>
              <a:rPr spc="-300">
                <a:solidFill>
                  <a:srgbClr val="3F3F3F"/>
                </a:solidFill>
              </a:rPr>
              <a:t> </a:t>
            </a:r>
            <a:r>
              <a:rPr spc="100">
                <a:solidFill>
                  <a:srgbClr val="424242"/>
                </a:solidFill>
              </a:rPr>
              <a:t>Loop</a:t>
            </a:r>
          </a:p>
        </p:txBody>
      </p:sp>
      <p:sp>
        <p:nvSpPr>
          <p:cNvPr id="100" name="object 10"/>
          <p:cNvSpPr txBox="1"/>
          <p:nvPr/>
        </p:nvSpPr>
        <p:spPr>
          <a:xfrm>
            <a:off x="1423675" y="4285825"/>
            <a:ext cx="179768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100" sz="39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101" name="object 11"/>
          <p:cNvSpPr txBox="1"/>
          <p:nvPr/>
        </p:nvSpPr>
        <p:spPr>
          <a:xfrm>
            <a:off x="5136906" y="4067316"/>
            <a:ext cx="2698751" cy="1113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355600">
              <a:lnSpc>
                <a:spcPts val="4400"/>
              </a:lnSpc>
              <a:spcBef>
                <a:spcPts val="400"/>
              </a:spcBef>
              <a:defRPr spc="-10" sz="3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Generate </a:t>
            </a:r>
            <a:r>
              <a:rPr spc="-35"/>
              <a:t>Completions</a:t>
            </a:r>
          </a:p>
        </p:txBody>
      </p:sp>
      <p:sp>
        <p:nvSpPr>
          <p:cNvPr id="102" name="object 13"/>
          <p:cNvSpPr txBox="1"/>
          <p:nvPr/>
        </p:nvSpPr>
        <p:spPr>
          <a:xfrm>
            <a:off x="9223017" y="4067386"/>
            <a:ext cx="2943226" cy="1110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7654" marR="5080" indent="-275589">
              <a:lnSpc>
                <a:spcPts val="4400"/>
              </a:lnSpc>
              <a:spcBef>
                <a:spcPts val="500"/>
              </a:spcBef>
              <a:defRPr spc="-150" sz="3900">
                <a:latin typeface="Arial"/>
                <a:ea typeface="Arial"/>
                <a:cs typeface="Arial"/>
                <a:sym typeface="Arial"/>
              </a:defRPr>
            </a:pPr>
            <a:r>
              <a:t>Score</a:t>
            </a:r>
            <a:r>
              <a:rPr spc="-125"/>
              <a:t> </a:t>
            </a:r>
            <a:r>
              <a:rPr spc="-120"/>
              <a:t>Against </a:t>
            </a:r>
            <a:r>
              <a:rPr spc="-254"/>
              <a:t>Each</a:t>
            </a:r>
            <a:r>
              <a:rPr spc="-295"/>
              <a:t> </a:t>
            </a:r>
            <a:r>
              <a:rPr spc="-10"/>
              <a:t>Other</a:t>
            </a:r>
          </a:p>
        </p:txBody>
      </p:sp>
      <p:sp>
        <p:nvSpPr>
          <p:cNvPr id="103" name="object 14"/>
          <p:cNvSpPr txBox="1"/>
          <p:nvPr/>
        </p:nvSpPr>
        <p:spPr>
          <a:xfrm>
            <a:off x="13704569" y="4067386"/>
            <a:ext cx="2376171" cy="1110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2575" marR="5080" indent="-270509">
              <a:lnSpc>
                <a:spcPts val="4400"/>
              </a:lnSpc>
              <a:spcBef>
                <a:spcPts val="500"/>
              </a:spcBef>
              <a:defRPr spc="-155" sz="3900">
                <a:latin typeface="Arial"/>
                <a:ea typeface="Arial"/>
                <a:cs typeface="Arial"/>
                <a:sym typeface="Arial"/>
              </a:defRPr>
            </a:pPr>
            <a:r>
              <a:t>Learn</a:t>
            </a:r>
            <a:r>
              <a:rPr spc="-114"/>
              <a:t> </a:t>
            </a:r>
            <a:r>
              <a:rPr spc="34"/>
              <a:t>from </a:t>
            </a:r>
            <a:r>
              <a:rPr spc="0"/>
              <a:t>the</a:t>
            </a:r>
            <a:r>
              <a:rPr spc="-139"/>
              <a:t> </a:t>
            </a:r>
            <a:r>
              <a:rPr spc="-20"/>
              <a:t>Best</a:t>
            </a:r>
          </a:p>
        </p:txBody>
      </p:sp>
      <p:sp>
        <p:nvSpPr>
          <p:cNvPr id="104" name="object 19"/>
          <p:cNvSpPr txBox="1"/>
          <p:nvPr/>
        </p:nvSpPr>
        <p:spPr>
          <a:xfrm>
            <a:off x="16106443" y="9435675"/>
            <a:ext cx="123444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G</a:t>
            </a:r>
            <a:r>
              <a:rPr spc="325"/>
              <a:t> </a:t>
            </a:r>
            <a:r>
              <a:rPr spc="-94"/>
              <a:t>Nc•tebookLM</a:t>
            </a:r>
          </a:p>
        </p:txBody>
      </p:sp>
      <p:pic>
        <p:nvPicPr>
          <p:cNvPr id="105" name="Screenshot 2026-01-10 at 01.22.55.png" descr="Screenshot 2026-01-10 at 01.22.5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690446" y="5501260"/>
            <a:ext cx="9827608" cy="3703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6F9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bject 8"/>
          <p:cNvSpPr txBox="1"/>
          <p:nvPr/>
        </p:nvSpPr>
        <p:spPr>
          <a:xfrm>
            <a:off x="1570829" y="895207"/>
            <a:ext cx="14260195" cy="764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80" sz="540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Rewarding</a:t>
            </a:r>
            <a:r>
              <a:rPr spc="55"/>
              <a:t> </a:t>
            </a:r>
            <a:r>
              <a:rPr spc="245"/>
              <a:t>the</a:t>
            </a:r>
            <a:r>
              <a:rPr spc="-300"/>
              <a:t> </a:t>
            </a:r>
            <a:r>
              <a:rPr spc="0">
                <a:solidFill>
                  <a:srgbClr val="2F2F2F"/>
                </a:solidFill>
              </a:rPr>
              <a:t>Process,</a:t>
            </a:r>
            <a:r>
              <a:rPr spc="-100">
                <a:solidFill>
                  <a:srgbClr val="2F2F2F"/>
                </a:solidFill>
              </a:rPr>
              <a:t> </a:t>
            </a:r>
            <a:r>
              <a:rPr spc="165">
                <a:solidFill>
                  <a:srgbClr val="363636"/>
                </a:solidFill>
              </a:rPr>
              <a:t>Not</a:t>
            </a:r>
            <a:r>
              <a:rPr spc="-254">
                <a:solidFill>
                  <a:srgbClr val="363636"/>
                </a:solidFill>
              </a:rPr>
              <a:t> </a:t>
            </a:r>
            <a:r>
              <a:rPr spc="145">
                <a:solidFill>
                  <a:srgbClr val="333333"/>
                </a:solidFill>
              </a:rPr>
              <a:t>Just</a:t>
            </a:r>
            <a:r>
              <a:rPr spc="125">
                <a:solidFill>
                  <a:srgbClr val="333333"/>
                </a:solidFill>
              </a:rPr>
              <a:t> </a:t>
            </a:r>
            <a:r>
              <a:rPr spc="145">
                <a:solidFill>
                  <a:srgbClr val="2F2F2F"/>
                </a:solidFill>
              </a:rPr>
              <a:t>the</a:t>
            </a:r>
            <a:r>
              <a:rPr spc="150">
                <a:solidFill>
                  <a:srgbClr val="2F2F2F"/>
                </a:solidFill>
              </a:rPr>
              <a:t> </a:t>
            </a:r>
            <a:r>
              <a:t>Answer</a:t>
            </a:r>
          </a:p>
        </p:txBody>
      </p:sp>
      <p:pic>
        <p:nvPicPr>
          <p:cNvPr id="108" name="Screenshot 2026-01-10 at 01.32.01.png" descr="Screenshot 2026-01-10 at 01.3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99" y="1934099"/>
            <a:ext cx="16987655" cy="6276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Screenshot 2026-01-10 at 01.33.42.png" descr="Screenshot 2026-01-10 at 01.33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2133" y="8484365"/>
            <a:ext cx="11917586" cy="885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2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object 4"/>
          <p:cNvSpPr txBox="1"/>
          <p:nvPr>
            <p:ph type="title"/>
          </p:nvPr>
        </p:nvSpPr>
        <p:spPr>
          <a:xfrm>
            <a:off x="760436" y="478013"/>
            <a:ext cx="15772766" cy="1423671"/>
          </a:xfrm>
          <a:prstGeom prst="rect">
            <a:avLst/>
          </a:prstGeom>
        </p:spPr>
        <p:txBody>
          <a:bodyPr/>
          <a:lstStyle/>
          <a:p>
            <a:pPr indent="1019810">
              <a:spcBef>
                <a:spcPts val="100"/>
              </a:spcBef>
              <a:defRPr spc="100" sz="52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Good</a:t>
            </a:r>
            <a:r>
              <a:rPr spc="-400"/>
              <a:t> </a:t>
            </a:r>
            <a:r>
              <a:rPr spc="0">
                <a:solidFill>
                  <a:srgbClr val="343434"/>
                </a:solidFill>
              </a:rPr>
              <a:t>vs.</a:t>
            </a:r>
            <a:r>
              <a:rPr spc="-400">
                <a:solidFill>
                  <a:srgbClr val="343434"/>
                </a:solidFill>
              </a:rPr>
              <a:t> </a:t>
            </a:r>
            <a:r>
              <a:rPr spc="-100">
                <a:solidFill>
                  <a:srgbClr val="343434"/>
                </a:solidFill>
              </a:rPr>
              <a:t>Bad</a:t>
            </a:r>
            <a:r>
              <a:rPr spc="-400">
                <a:solidFill>
                  <a:srgbClr val="343434"/>
                </a:solidFill>
              </a:rPr>
              <a:t> </a:t>
            </a:r>
            <a:r>
              <a:rPr spc="0">
                <a:solidFill>
                  <a:srgbClr val="2F2F2F"/>
                </a:solidFill>
              </a:rPr>
              <a:t>Reasoning: </a:t>
            </a:r>
            <a:r>
              <a:rPr spc="0">
                <a:solidFill>
                  <a:srgbClr val="3F3F3F"/>
                </a:solidFill>
              </a:rPr>
              <a:t>A</a:t>
            </a:r>
            <a:r>
              <a:rPr spc="-300">
                <a:solidFill>
                  <a:srgbClr val="3F3F3F"/>
                </a:solidFill>
              </a:rPr>
              <a:t> </a:t>
            </a:r>
            <a:r>
              <a:rPr>
                <a:solidFill>
                  <a:srgbClr val="2F2F2F"/>
                </a:solidFill>
              </a:rPr>
              <a:t>Practical</a:t>
            </a:r>
            <a:r>
              <a:rPr spc="-100">
                <a:solidFill>
                  <a:srgbClr val="2F2F2F"/>
                </a:solidFill>
              </a:rPr>
              <a:t> </a:t>
            </a:r>
            <a:r>
              <a:rPr spc="-100">
                <a:solidFill>
                  <a:srgbClr val="313131"/>
                </a:solidFill>
              </a:rPr>
              <a:t>Example</a:t>
            </a:r>
          </a:p>
        </p:txBody>
      </p:sp>
      <p:sp>
        <p:nvSpPr>
          <p:cNvPr id="112" name="object 5"/>
          <p:cNvSpPr txBox="1"/>
          <p:nvPr/>
        </p:nvSpPr>
        <p:spPr>
          <a:xfrm>
            <a:off x="2586989" y="2076118"/>
            <a:ext cx="1230122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9423400" algn="l"/>
              </a:tabLst>
              <a:defRPr sz="4700">
                <a:solidFill>
                  <a:srgbClr val="44A156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pc="585"/>
              <a:t> </a:t>
            </a:r>
            <a:r>
              <a:rPr spc="-24">
                <a:solidFill>
                  <a:srgbClr val="49935B"/>
                </a:solidFill>
              </a:rPr>
              <a:t>Good</a:t>
            </a:r>
            <a:r>
              <a:rPr spc="-319">
                <a:solidFill>
                  <a:srgbClr val="49935B"/>
                </a:solidFill>
              </a:rPr>
              <a:t> </a:t>
            </a:r>
            <a:r>
              <a:rPr spc="-9">
                <a:solidFill>
                  <a:srgbClr val="4D975E"/>
                </a:solidFill>
              </a:rPr>
              <a:t>Output</a:t>
            </a:r>
            <a:r>
              <a:rPr>
                <a:solidFill>
                  <a:srgbClr val="4D975E"/>
                </a:solidFill>
              </a:rPr>
              <a:t>	</a:t>
            </a:r>
            <a:r>
              <a:rPr spc="-60" sz="4600">
                <a:solidFill>
                  <a:srgbClr val="C1463D"/>
                </a:solidFill>
              </a:rPr>
              <a:t>Bad</a:t>
            </a:r>
            <a:r>
              <a:rPr spc="-345" sz="4600">
                <a:solidFill>
                  <a:srgbClr val="C1463D"/>
                </a:solidFill>
              </a:rPr>
              <a:t> </a:t>
            </a:r>
            <a:r>
              <a:rPr spc="-90" sz="4600">
                <a:solidFill>
                  <a:srgbClr val="C85249"/>
                </a:solidFill>
              </a:rPr>
              <a:t>Output</a:t>
            </a:r>
          </a:p>
        </p:txBody>
      </p:sp>
      <p:pic>
        <p:nvPicPr>
          <p:cNvPr id="113" name="Screenshot 2026-01-10 at 01.35.22.png" descr="Screenshot 2026-01-10 at 01.35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93" y="2936353"/>
            <a:ext cx="17616918" cy="62209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4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8"/>
          <p:cNvSpPr txBox="1"/>
          <p:nvPr>
            <p:ph type="title"/>
          </p:nvPr>
        </p:nvSpPr>
        <p:spPr>
          <a:xfrm>
            <a:off x="760436" y="478013"/>
            <a:ext cx="15772766" cy="1423671"/>
          </a:xfrm>
          <a:prstGeom prst="rect">
            <a:avLst/>
          </a:prstGeom>
        </p:spPr>
        <p:txBody>
          <a:bodyPr/>
          <a:lstStyle/>
          <a:p>
            <a:pPr indent="1711325">
              <a:spcBef>
                <a:spcPts val="100"/>
              </a:spcBef>
              <a:defRPr spc="-100" sz="57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</a:t>
            </a:r>
            <a:r>
              <a:rPr spc="-200"/>
              <a:t> </a:t>
            </a:r>
            <a:r>
              <a:rPr spc="100"/>
              <a:t>Marathon:</a:t>
            </a:r>
            <a:r>
              <a:rPr spc="-200"/>
              <a:t> </a:t>
            </a:r>
            <a:r>
              <a:rPr spc="0">
                <a:solidFill>
                  <a:srgbClr val="282828"/>
                </a:solidFill>
              </a:rPr>
              <a:t>Multi-</a:t>
            </a:r>
            <a:r>
              <a:rPr spc="100">
                <a:solidFill>
                  <a:srgbClr val="282828"/>
                </a:solidFill>
              </a:rPr>
              <a:t>Session</a:t>
            </a:r>
            <a:r>
              <a:rPr>
                <a:solidFill>
                  <a:srgbClr val="282828"/>
                </a:solidFill>
              </a:rPr>
              <a:t> Training</a:t>
            </a:r>
          </a:p>
        </p:txBody>
      </p:sp>
      <p:pic>
        <p:nvPicPr>
          <p:cNvPr id="116" name="Screenshot 2026-01-10 at 01.40.51.png" descr="Screenshot 2026-01-10 at 01.40.5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79085" y="2896429"/>
            <a:ext cx="17861192" cy="4226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1F4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bject 4"/>
          <p:cNvSpPr txBox="1"/>
          <p:nvPr>
            <p:ph type="title"/>
          </p:nvPr>
        </p:nvSpPr>
        <p:spPr>
          <a:xfrm>
            <a:off x="1030189" y="524800"/>
            <a:ext cx="15414822" cy="799120"/>
          </a:xfrm>
          <a:prstGeom prst="rect">
            <a:avLst/>
          </a:prstGeom>
        </p:spPr>
        <p:txBody>
          <a:bodyPr/>
          <a:lstStyle/>
          <a:p>
            <a:pPr indent="1614805">
              <a:spcBef>
                <a:spcPts val="100"/>
              </a:spcBef>
              <a:defRPr spc="-200" sz="4500">
                <a:solidFill>
                  <a:srgbClr val="575757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spc="-100"/>
              <a:t> </a:t>
            </a:r>
            <a:r>
              <a:rPr spc="0">
                <a:solidFill>
                  <a:srgbClr val="4D4D4D"/>
                </a:solidFill>
              </a:rPr>
              <a:t>New</a:t>
            </a:r>
            <a:r>
              <a:rPr>
                <a:solidFill>
                  <a:srgbClr val="4D4D4D"/>
                </a:solidFill>
              </a:rPr>
              <a:t> </a:t>
            </a:r>
            <a:r>
              <a:rPr spc="0">
                <a:solidFill>
                  <a:srgbClr val="505050"/>
                </a:solidFill>
              </a:rPr>
              <a:t>Problem </a:t>
            </a:r>
            <a:r>
              <a:rPr spc="-100">
                <a:solidFill>
                  <a:srgbClr val="4D4D4D"/>
                </a:solidFill>
              </a:rPr>
              <a:t>Emerges: </a:t>
            </a:r>
            <a:r>
              <a:rPr spc="0">
                <a:solidFill>
                  <a:srgbClr val="494949"/>
                </a:solidFill>
              </a:rPr>
              <a:t>Catastrophic</a:t>
            </a:r>
            <a:r>
              <a:rPr spc="300">
                <a:solidFill>
                  <a:srgbClr val="494949"/>
                </a:solidFill>
              </a:rPr>
              <a:t> </a:t>
            </a:r>
            <a:r>
              <a:rPr spc="-100">
                <a:solidFill>
                  <a:srgbClr val="4F4F4F"/>
                </a:solidFill>
              </a:rPr>
              <a:t>Forgetting</a:t>
            </a:r>
          </a:p>
        </p:txBody>
      </p:sp>
      <p:pic>
        <p:nvPicPr>
          <p:cNvPr id="119" name="Screenshot 2026-01-10 at 01.44.24.png" descr="Screenshot 2026-01-10 at 01.44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47158"/>
            <a:ext cx="17475201" cy="7984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100" y="5613400"/>
            <a:ext cx="145415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9100" y="4635500"/>
            <a:ext cx="9017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61700" y="4635500"/>
            <a:ext cx="901700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49400" y="2159000"/>
            <a:ext cx="3289300" cy="219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37200" y="2819400"/>
            <a:ext cx="838200" cy="87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99300" y="2159000"/>
            <a:ext cx="3289300" cy="219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099800" y="3352800"/>
            <a:ext cx="8509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object 9" descr="object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099800" y="2997200"/>
            <a:ext cx="850900" cy="1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object 10" descr="object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534900" y="2159000"/>
            <a:ext cx="3467100" cy="2184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2" name="object 11"/>
          <p:cNvGrpSpPr/>
          <p:nvPr/>
        </p:nvGrpSpPr>
        <p:grpSpPr>
          <a:xfrm>
            <a:off x="1041400" y="6515099"/>
            <a:ext cx="241300" cy="1117601"/>
            <a:chOff x="0" y="0"/>
            <a:chExt cx="241300" cy="1117600"/>
          </a:xfrm>
        </p:grpSpPr>
        <p:pic>
          <p:nvPicPr>
            <p:cNvPr id="130" name="object 12" descr="object 12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63500" y="-1"/>
              <a:ext cx="177800" cy="15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object 13" descr="object 1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165100"/>
              <a:ext cx="241300" cy="95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object 14"/>
          <p:cNvSpPr txBox="1"/>
          <p:nvPr>
            <p:ph type="title"/>
          </p:nvPr>
        </p:nvSpPr>
        <p:spPr>
          <a:xfrm>
            <a:off x="760436" y="478013"/>
            <a:ext cx="15772766" cy="1423671"/>
          </a:xfrm>
          <a:prstGeom prst="rect">
            <a:avLst/>
          </a:prstGeom>
        </p:spPr>
        <p:txBody>
          <a:bodyPr/>
          <a:lstStyle/>
          <a:p>
            <a:pPr indent="3387725">
              <a:defRPr spc="-100" sz="5700">
                <a:solidFill>
                  <a:srgbClr val="36363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</a:t>
            </a:r>
            <a:r>
              <a:rPr spc="-600"/>
              <a:t> </a:t>
            </a:r>
            <a:r>
              <a:rPr spc="0">
                <a:solidFill>
                  <a:srgbClr val="313131"/>
                </a:solidFill>
              </a:rPr>
              <a:t>Solution:</a:t>
            </a:r>
            <a:r>
              <a:rPr spc="-400">
                <a:solidFill>
                  <a:srgbClr val="313131"/>
                </a:solidFill>
              </a:rPr>
              <a:t> </a:t>
            </a:r>
            <a:r>
              <a:rPr spc="100"/>
              <a:t>Active</a:t>
            </a:r>
            <a:r>
              <a:rPr spc="-200"/>
              <a:t> </a:t>
            </a:r>
            <a:r>
              <a:rPr>
                <a:solidFill>
                  <a:srgbClr val="282828"/>
                </a:solidFill>
              </a:rPr>
              <a:t>Review</a:t>
            </a:r>
          </a:p>
        </p:txBody>
      </p:sp>
      <p:sp>
        <p:nvSpPr>
          <p:cNvPr id="134" name="object 15"/>
          <p:cNvSpPr txBox="1"/>
          <p:nvPr/>
        </p:nvSpPr>
        <p:spPr>
          <a:xfrm>
            <a:off x="1992336" y="4527550"/>
            <a:ext cx="2382521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490" sz="2500">
                <a:latin typeface="Arial"/>
                <a:ea typeface="Arial"/>
                <a:cs typeface="Arial"/>
                <a:sym typeface="Arial"/>
              </a:defRPr>
            </a:pPr>
            <a:r>
              <a:t>5  0  0   </a:t>
            </a:r>
            <a:r>
              <a:rPr spc="-110"/>
              <a:t>New</a:t>
            </a:r>
            <a:r>
              <a:rPr spc="-204"/>
              <a:t> </a:t>
            </a:r>
            <a:r>
              <a:rPr spc="-140"/>
              <a:t>Samples</a:t>
            </a:r>
          </a:p>
        </p:txBody>
      </p:sp>
      <p:sp>
        <p:nvSpPr>
          <p:cNvPr id="135" name="object 16"/>
          <p:cNvSpPr txBox="1"/>
          <p:nvPr/>
        </p:nvSpPr>
        <p:spPr>
          <a:xfrm>
            <a:off x="3364333" y="8464478"/>
            <a:ext cx="1256031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95" sz="2400">
                <a:latin typeface="Arial"/>
                <a:ea typeface="Arial"/>
                <a:cs typeface="Arial"/>
                <a:sym typeface="Arial"/>
              </a:defRPr>
            </a:pPr>
            <a:r>
              <a:t>Session</a:t>
            </a:r>
            <a:r>
              <a:rPr spc="-145"/>
              <a:t> </a:t>
            </a:r>
            <a:r>
              <a:rPr spc="-50"/>
              <a:t>1</a:t>
            </a:r>
          </a:p>
        </p:txBody>
      </p:sp>
      <p:sp>
        <p:nvSpPr>
          <p:cNvPr id="136" name="object 17"/>
          <p:cNvSpPr txBox="1"/>
          <p:nvPr/>
        </p:nvSpPr>
        <p:spPr>
          <a:xfrm>
            <a:off x="6919938" y="4527550"/>
            <a:ext cx="3601085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490" sz="2500">
                <a:latin typeface="Arial"/>
                <a:ea typeface="Arial"/>
                <a:cs typeface="Arial"/>
                <a:sym typeface="Arial"/>
              </a:defRPr>
            </a:pPr>
            <a:r>
              <a:t>5  0  0 </a:t>
            </a:r>
            <a:r>
              <a:rPr spc="-170"/>
              <a:t> </a:t>
            </a:r>
            <a:r>
              <a:rPr spc="-35"/>
              <a:t>Old</a:t>
            </a:r>
            <a:r>
              <a:rPr spc="-295"/>
              <a:t> </a:t>
            </a:r>
            <a:r>
              <a:rPr spc="-150"/>
              <a:t>Samples</a:t>
            </a:r>
            <a:r>
              <a:rPr spc="10"/>
              <a:t> </a:t>
            </a:r>
            <a:r>
              <a:rPr spc="-145"/>
              <a:t>(Random)</a:t>
            </a:r>
          </a:p>
        </p:txBody>
      </p:sp>
      <p:sp>
        <p:nvSpPr>
          <p:cNvPr id="137" name="object 18"/>
          <p:cNvSpPr txBox="1"/>
          <p:nvPr/>
        </p:nvSpPr>
        <p:spPr>
          <a:xfrm>
            <a:off x="7790151" y="8451505"/>
            <a:ext cx="1870711" cy="853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412115">
              <a:spcBef>
                <a:spcPts val="1100"/>
              </a:spcBef>
              <a:defRPr spc="-135" sz="2500">
                <a:latin typeface="Arial"/>
                <a:ea typeface="Arial"/>
                <a:cs typeface="Arial"/>
                <a:sym typeface="Arial"/>
              </a:defRPr>
            </a:pPr>
            <a:r>
              <a:t>Session </a:t>
            </a:r>
            <a:r>
              <a:rPr spc="-50"/>
              <a:t>2</a:t>
            </a:r>
          </a:p>
          <a:p>
            <a:pPr indent="12700">
              <a:spcBef>
                <a:spcPts val="1000"/>
              </a:spcBef>
              <a:defRPr spc="-140" sz="2500">
                <a:latin typeface="Arial"/>
                <a:ea typeface="Arial"/>
                <a:cs typeface="Arial"/>
                <a:sym typeface="Arial"/>
              </a:defRPr>
            </a:pPr>
            <a:r>
              <a:t>Training</a:t>
            </a:r>
            <a:r>
              <a:rPr spc="-155"/>
              <a:t> </a:t>
            </a:r>
            <a:r>
              <a:rPr spc="-120"/>
              <a:t>Steps</a:t>
            </a:r>
          </a:p>
        </p:txBody>
      </p:sp>
      <p:sp>
        <p:nvSpPr>
          <p:cNvPr id="138" name="object 19"/>
          <p:cNvSpPr txBox="1"/>
          <p:nvPr/>
        </p:nvSpPr>
        <p:spPr>
          <a:xfrm>
            <a:off x="12411426" y="4527550"/>
            <a:ext cx="3679191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25" sz="2500">
                <a:latin typeface="Arial"/>
                <a:ea typeface="Arial"/>
                <a:cs typeface="Arial"/>
                <a:sym typeface="Arial"/>
              </a:defRPr>
            </a:pPr>
            <a:r>
              <a:t>1000</a:t>
            </a:r>
            <a:r>
              <a:rPr spc="-220"/>
              <a:t> </a:t>
            </a:r>
            <a:r>
              <a:rPr spc="-150"/>
              <a:t>Sample</a:t>
            </a:r>
            <a:r>
              <a:rPr spc="-145"/>
              <a:t> </a:t>
            </a:r>
            <a:r>
              <a:rPr spc="-120"/>
              <a:t>Training</a:t>
            </a:r>
            <a:r>
              <a:rPr spc="-15"/>
              <a:t> </a:t>
            </a:r>
            <a:r>
              <a:rPr spc="-80"/>
              <a:t>Batch</a:t>
            </a:r>
          </a:p>
        </p:txBody>
      </p:sp>
      <p:sp>
        <p:nvSpPr>
          <p:cNvPr id="139" name="object 20"/>
          <p:cNvSpPr txBox="1"/>
          <p:nvPr/>
        </p:nvSpPr>
        <p:spPr>
          <a:xfrm>
            <a:off x="13029031" y="8464478"/>
            <a:ext cx="1282701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-90" sz="2400">
                <a:latin typeface="Arial"/>
                <a:ea typeface="Arial"/>
                <a:cs typeface="Arial"/>
                <a:sym typeface="Arial"/>
              </a:defRPr>
            </a:pPr>
            <a:r>
              <a:t>Session</a:t>
            </a:r>
            <a:r>
              <a:rPr spc="-114"/>
              <a:t> </a:t>
            </a:r>
            <a:r>
              <a:rPr spc="0"/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3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object 4"/>
          <p:cNvSpPr txBox="1"/>
          <p:nvPr>
            <p:ph type="title"/>
          </p:nvPr>
        </p:nvSpPr>
        <p:spPr>
          <a:xfrm>
            <a:off x="3247464" y="361043"/>
            <a:ext cx="10980272" cy="742052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4600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</a:t>
            </a:r>
            <a:r>
              <a:rPr spc="-200"/>
              <a:t> </a:t>
            </a:r>
            <a:r>
              <a:rPr>
                <a:solidFill>
                  <a:srgbClr val="2D2D2D"/>
                </a:solidFill>
              </a:rPr>
              <a:t>Plateau:</a:t>
            </a:r>
            <a:r>
              <a:rPr spc="-100">
                <a:solidFill>
                  <a:srgbClr val="2D2D2D"/>
                </a:solidFill>
              </a:rPr>
              <a:t> </a:t>
            </a:r>
            <a:r>
              <a:t>Reaching </a:t>
            </a:r>
            <a:r>
              <a:rPr>
                <a:solidFill>
                  <a:srgbClr val="363636"/>
                </a:solidFill>
              </a:rPr>
              <a:t>the</a:t>
            </a:r>
            <a:r>
              <a:rPr spc="400">
                <a:solidFill>
                  <a:srgbClr val="363636"/>
                </a:solidFill>
              </a:rPr>
              <a:t> </a:t>
            </a:r>
            <a:r>
              <a:t>Baseline</a:t>
            </a:r>
            <a:r>
              <a:rPr spc="100"/>
              <a:t> </a:t>
            </a:r>
            <a:r>
              <a:rPr spc="100">
                <a:solidFill>
                  <a:srgbClr val="363636"/>
                </a:solidFill>
              </a:rPr>
              <a:t>Limit</a:t>
            </a:r>
          </a:p>
        </p:txBody>
      </p:sp>
      <p:pic>
        <p:nvPicPr>
          <p:cNvPr id="142" name="Screenshot 2026-01-10 at 01.48.59.png" descr="Screenshot 2026-01-10 at 01.4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24700"/>
            <a:ext cx="17475201" cy="6712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